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21945600" cy="2926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2C00"/>
    <a:srgbClr val="7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2" autoAdjust="0"/>
    <p:restoredTop sz="94660"/>
  </p:normalViewPr>
  <p:slideViewPr>
    <p:cSldViewPr snapToGrid="0">
      <p:cViewPr>
        <p:scale>
          <a:sx n="50" d="100"/>
          <a:sy n="50" d="100"/>
        </p:scale>
        <p:origin x="-380"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4788749"/>
            <a:ext cx="18653760" cy="10187093"/>
          </a:xfrm>
        </p:spPr>
        <p:txBody>
          <a:bodyPr anchor="b"/>
          <a:lstStyle>
            <a:lvl1pPr algn="ctr">
              <a:defRPr sz="14400"/>
            </a:lvl1pPr>
          </a:lstStyle>
          <a:p>
            <a:r>
              <a:rPr lang="en-US"/>
              <a:t>Click to edit Master title style</a:t>
            </a:r>
            <a:endParaRPr lang="en-US" dirty="0"/>
          </a:p>
        </p:txBody>
      </p:sp>
      <p:sp>
        <p:nvSpPr>
          <p:cNvPr id="3" name="Subtitle 2"/>
          <p:cNvSpPr>
            <a:spLocks noGrp="1"/>
          </p:cNvSpPr>
          <p:nvPr>
            <p:ph type="subTitle" idx="1"/>
          </p:nvPr>
        </p:nvSpPr>
        <p:spPr>
          <a:xfrm>
            <a:off x="2743200" y="15368695"/>
            <a:ext cx="16459200" cy="7064585"/>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04/30/2020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12807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04/30/2020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4156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557867"/>
            <a:ext cx="473202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08761" y="1557867"/>
            <a:ext cx="13921740" cy="247971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04/30/2020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70699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A322B2-4F18-40EF-BD87-A73B9AE2E00B}" type="datetimeFigureOut">
              <a:rPr lang="en-US" smtClean="0"/>
              <a:t>04/30/2020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73572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7294888"/>
            <a:ext cx="18928080" cy="12171678"/>
          </a:xfrm>
        </p:spPr>
        <p:txBody>
          <a:bodyPr anchor="b"/>
          <a:lstStyle>
            <a:lvl1pPr>
              <a:defRPr sz="14400"/>
            </a:lvl1pPr>
          </a:lstStyle>
          <a:p>
            <a:r>
              <a:rPr lang="en-US"/>
              <a:t>Click to edit Master title style</a:t>
            </a:r>
            <a:endParaRPr lang="en-US" dirty="0"/>
          </a:p>
        </p:txBody>
      </p:sp>
      <p:sp>
        <p:nvSpPr>
          <p:cNvPr id="3" name="Text Placeholder 2"/>
          <p:cNvSpPr>
            <a:spLocks noGrp="1"/>
          </p:cNvSpPr>
          <p:nvPr>
            <p:ph type="body" idx="1"/>
          </p:nvPr>
        </p:nvSpPr>
        <p:spPr>
          <a:xfrm>
            <a:off x="1497331" y="19581715"/>
            <a:ext cx="18928080" cy="6400798"/>
          </a:xfr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A322B2-4F18-40EF-BD87-A73B9AE2E00B}" type="datetimeFigureOut">
              <a:rPr lang="en-US" smtClean="0"/>
              <a:t>04/30/2020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14938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087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109960" y="7789333"/>
            <a:ext cx="9326880" cy="185657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A322B2-4F18-40EF-BD87-A73B9AE2E00B}" type="datetimeFigureOut">
              <a:rPr lang="en-US" smtClean="0"/>
              <a:t>04/30/2020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891183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557873"/>
            <a:ext cx="1892808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1621" y="7172962"/>
            <a:ext cx="9284016"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1511621" y="10688320"/>
            <a:ext cx="9284016"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109961" y="7172962"/>
            <a:ext cx="9329738" cy="3515358"/>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1109961" y="10688320"/>
            <a:ext cx="9329738" cy="1572090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A322B2-4F18-40EF-BD87-A73B9AE2E00B}" type="datetimeFigureOut">
              <a:rPr lang="en-US" smtClean="0"/>
              <a:t>04/30/2020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21693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A322B2-4F18-40EF-BD87-A73B9AE2E00B}" type="datetimeFigureOut">
              <a:rPr lang="en-US" smtClean="0"/>
              <a:t>04/30/2020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322951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322B2-4F18-40EF-BD87-A73B9AE2E00B}" type="datetimeFigureOut">
              <a:rPr lang="en-US" smtClean="0"/>
              <a:t>04/30/2020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9895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Content Placeholder 2"/>
          <p:cNvSpPr>
            <a:spLocks noGrp="1"/>
          </p:cNvSpPr>
          <p:nvPr>
            <p:ph idx="1"/>
          </p:nvPr>
        </p:nvSpPr>
        <p:spPr>
          <a:xfrm>
            <a:off x="9329738" y="4213020"/>
            <a:ext cx="11109960" cy="20794133"/>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04/30/2020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381004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1950720"/>
            <a:ext cx="7078027" cy="6827520"/>
          </a:xfrm>
        </p:spPr>
        <p:txBody>
          <a:bodyPr anchor="b"/>
          <a:lstStyle>
            <a:lvl1pPr>
              <a:defRPr sz="7680"/>
            </a:lvl1pPr>
          </a:lstStyle>
          <a:p>
            <a:r>
              <a:rPr lang="en-US"/>
              <a:t>Click to edit Master title style</a:t>
            </a:r>
            <a:endParaRPr lang="en-US" dirty="0"/>
          </a:p>
        </p:txBody>
      </p:sp>
      <p:sp>
        <p:nvSpPr>
          <p:cNvPr id="3" name="Picture Placeholder 2"/>
          <p:cNvSpPr>
            <a:spLocks noGrp="1" noChangeAspect="1"/>
          </p:cNvSpPr>
          <p:nvPr>
            <p:ph type="pic" idx="1"/>
          </p:nvPr>
        </p:nvSpPr>
        <p:spPr>
          <a:xfrm>
            <a:off x="9329738" y="4213020"/>
            <a:ext cx="11109960" cy="20794133"/>
          </a:xfr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a:t>Click icon to add picture</a:t>
            </a:r>
            <a:endParaRPr lang="en-US" dirty="0"/>
          </a:p>
        </p:txBody>
      </p:sp>
      <p:sp>
        <p:nvSpPr>
          <p:cNvPr id="4" name="Text Placeholder 3"/>
          <p:cNvSpPr>
            <a:spLocks noGrp="1"/>
          </p:cNvSpPr>
          <p:nvPr>
            <p:ph type="body" sz="half" idx="2"/>
          </p:nvPr>
        </p:nvSpPr>
        <p:spPr>
          <a:xfrm>
            <a:off x="1511619" y="8778240"/>
            <a:ext cx="7078027" cy="16262775"/>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37A322B2-4F18-40EF-BD87-A73B9AE2E00B}" type="datetimeFigureOut">
              <a:rPr lang="en-US" smtClean="0"/>
              <a:t>04/30/2020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4E3C4-B1A2-4BEF-A3A2-E7918703C08E}" type="slidenum">
              <a:rPr lang="en-US" smtClean="0"/>
              <a:t>‹#›</a:t>
            </a:fld>
            <a:endParaRPr lang="en-US"/>
          </a:p>
        </p:txBody>
      </p:sp>
    </p:spTree>
    <p:extLst>
      <p:ext uri="{BB962C8B-B14F-4D97-AF65-F5344CB8AC3E}">
        <p14:creationId xmlns:p14="http://schemas.microsoft.com/office/powerpoint/2010/main" val="109176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760" y="1557873"/>
            <a:ext cx="1892808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08760" y="7789333"/>
            <a:ext cx="18928080" cy="1856570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08760" y="27120433"/>
            <a:ext cx="4937760" cy="1557867"/>
          </a:xfrm>
          <a:prstGeom prst="rect">
            <a:avLst/>
          </a:prstGeom>
        </p:spPr>
        <p:txBody>
          <a:bodyPr vert="horz" lIns="91440" tIns="45720" rIns="91440" bIns="45720" rtlCol="0" anchor="ctr"/>
          <a:lstStyle>
            <a:lvl1pPr algn="l">
              <a:defRPr sz="2880">
                <a:solidFill>
                  <a:schemeClr val="tx1">
                    <a:tint val="75000"/>
                  </a:schemeClr>
                </a:solidFill>
              </a:defRPr>
            </a:lvl1pPr>
          </a:lstStyle>
          <a:p>
            <a:fld id="{37A322B2-4F18-40EF-BD87-A73B9AE2E00B}" type="datetimeFigureOut">
              <a:rPr lang="en-US" smtClean="0"/>
              <a:t>04/30/2020</a:t>
            </a:fld>
            <a:endParaRPr lang="en-US"/>
          </a:p>
        </p:txBody>
      </p:sp>
      <p:sp>
        <p:nvSpPr>
          <p:cNvPr id="5" name="Footer Placeholder 4"/>
          <p:cNvSpPr>
            <a:spLocks noGrp="1"/>
          </p:cNvSpPr>
          <p:nvPr>
            <p:ph type="ftr" sz="quarter" idx="3"/>
          </p:nvPr>
        </p:nvSpPr>
        <p:spPr>
          <a:xfrm>
            <a:off x="7269480" y="27120433"/>
            <a:ext cx="7406640" cy="1557867"/>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499080" y="27120433"/>
            <a:ext cx="4937760" cy="1557867"/>
          </a:xfrm>
          <a:prstGeom prst="rect">
            <a:avLst/>
          </a:prstGeom>
        </p:spPr>
        <p:txBody>
          <a:bodyPr vert="horz" lIns="91440" tIns="45720" rIns="91440" bIns="45720" rtlCol="0" anchor="ctr"/>
          <a:lstStyle>
            <a:lvl1pPr algn="r">
              <a:defRPr sz="2880">
                <a:solidFill>
                  <a:schemeClr val="tx1">
                    <a:tint val="75000"/>
                  </a:schemeClr>
                </a:solidFill>
              </a:defRPr>
            </a:lvl1pPr>
          </a:lstStyle>
          <a:p>
            <a:fld id="{2D44E3C4-B1A2-4BEF-A3A2-E7918703C08E}" type="slidenum">
              <a:rPr lang="en-US" smtClean="0"/>
              <a:t>‹#›</a:t>
            </a:fld>
            <a:endParaRPr lang="en-US"/>
          </a:p>
        </p:txBody>
      </p:sp>
    </p:spTree>
    <p:extLst>
      <p:ext uri="{BB962C8B-B14F-4D97-AF65-F5344CB8AC3E}">
        <p14:creationId xmlns:p14="http://schemas.microsoft.com/office/powerpoint/2010/main" val="2221400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76985A5-DC25-4DE1-82C4-6EB0B54083FD}"/>
              </a:ext>
            </a:extLst>
          </p:cNvPr>
          <p:cNvSpPr/>
          <p:nvPr/>
        </p:nvSpPr>
        <p:spPr>
          <a:xfrm>
            <a:off x="657169" y="17824265"/>
            <a:ext cx="8037095" cy="65793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Methods</a:t>
            </a:r>
          </a:p>
          <a:p>
            <a:pPr>
              <a:spcBef>
                <a:spcPts val="1200"/>
              </a:spcBef>
            </a:pPr>
            <a:r>
              <a:rPr lang="en-US" sz="3000" dirty="0">
                <a:solidFill>
                  <a:schemeClr val="tx1"/>
                </a:solidFill>
                <a:latin typeface="Century Schoolbook" panose="02040604050505020304" pitchFamily="18" charset="0"/>
                <a:cs typeface="Times New Roman" panose="02020603050405020304" pitchFamily="18" charset="0"/>
              </a:rPr>
              <a:t>Participants (N=29) engaged in a visual search task to identify either a dog or a car from an array of black and white images. While doing so, the participants heard different types of auditory distractors that varied in compatibility (compatible, incompatible, or neutral), and type (word or non-word). We measured reation time and response accuracy using computer software and the amplitude of the P300 wave from an Event Related Potential using EEG trials. </a:t>
            </a:r>
          </a:p>
          <a:p>
            <a:pPr algn="ctr"/>
            <a:endParaRPr lang="en-US" dirty="0"/>
          </a:p>
        </p:txBody>
      </p:sp>
      <p:sp>
        <p:nvSpPr>
          <p:cNvPr id="11" name="Rectangle 10">
            <a:extLst>
              <a:ext uri="{FF2B5EF4-FFF2-40B4-BE49-F238E27FC236}">
                <a16:creationId xmlns:a16="http://schemas.microsoft.com/office/drawing/2014/main" id="{ABB923EF-E76C-4A44-9FB2-3DF9F1C3B813}"/>
              </a:ext>
            </a:extLst>
          </p:cNvPr>
          <p:cNvSpPr/>
          <p:nvPr/>
        </p:nvSpPr>
        <p:spPr>
          <a:xfrm>
            <a:off x="625641" y="5814954"/>
            <a:ext cx="20710915" cy="3136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Project Hypothesis</a:t>
            </a:r>
          </a:p>
          <a:p>
            <a:pPr>
              <a:spcBef>
                <a:spcPts val="1200"/>
              </a:spcBef>
            </a:pPr>
            <a:r>
              <a:rPr lang="en-US" sz="3600" dirty="0">
                <a:solidFill>
                  <a:schemeClr val="tx1"/>
                </a:solidFill>
                <a:latin typeface="Century Schoolbook" panose="02040604050505020304" pitchFamily="18" charset="0"/>
              </a:rPr>
              <a:t>Our study tested the effect of different types of auditory distractors to visual processing. We predicted that auditory distractors incompatible with a search target would be more distracting. Additionally, we tested an exploratory hypothesis that there would be hemispheric processing differences. </a:t>
            </a:r>
            <a:endParaRPr lang="en-US" sz="3600" dirty="0">
              <a:solidFill>
                <a:schemeClr val="tx1"/>
              </a:solidFill>
              <a:latin typeface="Century Schoolbook" panose="02040604050505020304" pitchFamily="18" charset="0"/>
              <a:cs typeface="Times New Roman" panose="02020603050405020304" pitchFamily="18" charset="0"/>
            </a:endParaRPr>
          </a:p>
          <a:p>
            <a:endParaRPr lang="en-US" sz="6000" dirty="0">
              <a:solidFill>
                <a:schemeClr val="tx1"/>
              </a:solidFill>
            </a:endParaRPr>
          </a:p>
        </p:txBody>
      </p:sp>
      <p:sp>
        <p:nvSpPr>
          <p:cNvPr id="4" name="TextBox 3">
            <a:extLst>
              <a:ext uri="{FF2B5EF4-FFF2-40B4-BE49-F238E27FC236}">
                <a16:creationId xmlns:a16="http://schemas.microsoft.com/office/drawing/2014/main" id="{68455382-DEEE-4A30-A9C5-DA0E728C22DE}"/>
              </a:ext>
            </a:extLst>
          </p:cNvPr>
          <p:cNvSpPr txBox="1"/>
          <p:nvPr/>
        </p:nvSpPr>
        <p:spPr>
          <a:xfrm>
            <a:off x="0" y="-1"/>
            <a:ext cx="21945600" cy="4924425"/>
          </a:xfrm>
          <a:prstGeom prst="rect">
            <a:avLst/>
          </a:prstGeom>
          <a:solidFill>
            <a:srgbClr val="7A0000"/>
          </a:solidFill>
        </p:spPr>
        <p:txBody>
          <a:bodyPr wrap="square" rtlCol="0">
            <a:spAutoFit/>
          </a:bodyPr>
          <a:lstStyle/>
          <a:p>
            <a:pPr algn="ctr"/>
            <a:endParaRPr lang="en-US" sz="3600" b="1" dirty="0">
              <a:solidFill>
                <a:schemeClr val="bg1"/>
              </a:solidFill>
              <a:latin typeface="Century Schoolbook" panose="02040604050505020304" pitchFamily="18" charset="0"/>
              <a:cs typeface="Times New Roman" panose="02020603050405020304" pitchFamily="18" charset="0"/>
            </a:endParaRPr>
          </a:p>
          <a:p>
            <a:pPr algn="ctr"/>
            <a:r>
              <a:rPr lang="en-US" sz="7200" b="1" dirty="0">
                <a:solidFill>
                  <a:schemeClr val="bg1"/>
                </a:solidFill>
                <a:latin typeface="Century Schoolbook" panose="02040604050505020304" pitchFamily="18" charset="0"/>
                <a:cs typeface="Times New Roman" panose="02020603050405020304" pitchFamily="18" charset="0"/>
              </a:rPr>
              <a:t>The Processing of Auditory Distractors When Searching for Real Objects</a:t>
            </a:r>
          </a:p>
          <a:p>
            <a:pPr algn="ctr"/>
            <a:r>
              <a:rPr lang="en-US" sz="5400" dirty="0">
                <a:solidFill>
                  <a:schemeClr val="bg1"/>
                </a:solidFill>
                <a:latin typeface="Century Schoolbook" panose="02040604050505020304" pitchFamily="18" charset="0"/>
                <a:cs typeface="Times New Roman" panose="02020603050405020304" pitchFamily="18" charset="0"/>
              </a:rPr>
              <a:t>Eliah Anderson </a:t>
            </a:r>
          </a:p>
          <a:p>
            <a:pPr algn="ctr"/>
            <a:r>
              <a:rPr lang="en-US" sz="4400" dirty="0">
                <a:solidFill>
                  <a:schemeClr val="bg1"/>
                </a:solidFill>
                <a:latin typeface="Century Schoolbook" panose="02040604050505020304" pitchFamily="18" charset="0"/>
                <a:cs typeface="Times New Roman" panose="02020603050405020304" pitchFamily="18" charset="0"/>
              </a:rPr>
              <a:t>Supervised by Dr. Donald </a:t>
            </a:r>
            <a:r>
              <a:rPr lang="en-US" sz="4400" dirty="0" err="1">
                <a:solidFill>
                  <a:schemeClr val="bg1"/>
                </a:solidFill>
                <a:latin typeface="Century Schoolbook" panose="02040604050505020304" pitchFamily="18" charset="0"/>
                <a:cs typeface="Times New Roman" panose="02020603050405020304" pitchFamily="18" charset="0"/>
              </a:rPr>
              <a:t>Tellinghuisen</a:t>
            </a:r>
            <a:r>
              <a:rPr lang="en-US" sz="4400" dirty="0">
                <a:solidFill>
                  <a:schemeClr val="bg1"/>
                </a:solidFill>
                <a:latin typeface="Century Schoolbook" panose="02040604050505020304" pitchFamily="18" charset="0"/>
                <a:cs typeface="Times New Roman" panose="02020603050405020304" pitchFamily="18" charset="0"/>
              </a:rPr>
              <a:t> of the Calvin Psychology Department</a:t>
            </a:r>
          </a:p>
          <a:p>
            <a:pPr algn="ctr"/>
            <a:endParaRPr lang="en-US" sz="3600" dirty="0">
              <a:solidFill>
                <a:schemeClr val="bg1"/>
              </a:solidFill>
              <a:latin typeface="Century Schoolbook" panose="020406040505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9D70880A-AF0C-43FB-AD83-F531558C0F10}"/>
              </a:ext>
            </a:extLst>
          </p:cNvPr>
          <p:cNvSpPr/>
          <p:nvPr/>
        </p:nvSpPr>
        <p:spPr>
          <a:xfrm>
            <a:off x="657169" y="25131095"/>
            <a:ext cx="15867345" cy="3548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Sources and Acknowledgements</a:t>
            </a:r>
          </a:p>
          <a:p>
            <a:pPr>
              <a:spcBef>
                <a:spcPts val="1200"/>
              </a:spcBef>
            </a:pPr>
            <a:r>
              <a:rPr lang="en-US" sz="3000" dirty="0">
                <a:solidFill>
                  <a:schemeClr val="tx1"/>
                </a:solidFill>
                <a:latin typeface="Century Schoolbook" panose="02040604050505020304" pitchFamily="18" charset="0"/>
                <a:cs typeface="Times New Roman" panose="02020603050405020304" pitchFamily="18" charset="0"/>
              </a:rPr>
              <a:t>Macdonald, J. S., &amp; </a:t>
            </a:r>
            <a:r>
              <a:rPr lang="en-US" sz="3000" dirty="0" err="1">
                <a:solidFill>
                  <a:schemeClr val="tx1"/>
                </a:solidFill>
                <a:latin typeface="Century Schoolbook" panose="02040604050505020304" pitchFamily="18" charset="0"/>
                <a:cs typeface="Times New Roman" panose="02020603050405020304" pitchFamily="18" charset="0"/>
              </a:rPr>
              <a:t>Lavie</a:t>
            </a:r>
            <a:r>
              <a:rPr lang="en-US" sz="3000" dirty="0">
                <a:solidFill>
                  <a:schemeClr val="tx1"/>
                </a:solidFill>
                <a:latin typeface="Century Schoolbook" panose="02040604050505020304" pitchFamily="18" charset="0"/>
                <a:cs typeface="Times New Roman" panose="02020603050405020304" pitchFamily="18" charset="0"/>
              </a:rPr>
              <a:t>, N. (2011). Visual perceptual load induces inattentional deafness. Attention Perception Psychophysics, 73, 1780-1789.</a:t>
            </a:r>
          </a:p>
          <a:p>
            <a:pPr>
              <a:spcBef>
                <a:spcPts val="1200"/>
              </a:spcBef>
            </a:pPr>
            <a:r>
              <a:rPr lang="en-US" sz="3000" dirty="0" err="1">
                <a:solidFill>
                  <a:schemeClr val="tx1"/>
                </a:solidFill>
                <a:latin typeface="Century Schoolbook" panose="02040604050505020304" pitchFamily="18" charset="0"/>
                <a:cs typeface="Times New Roman" panose="02020603050405020304" pitchFamily="18" charset="0"/>
              </a:rPr>
              <a:t>Tellinghuisen</a:t>
            </a:r>
            <a:r>
              <a:rPr lang="en-US" sz="3000" dirty="0">
                <a:solidFill>
                  <a:schemeClr val="tx1"/>
                </a:solidFill>
                <a:latin typeface="Century Schoolbook" panose="02040604050505020304" pitchFamily="18" charset="0"/>
                <a:cs typeface="Times New Roman" panose="02020603050405020304" pitchFamily="18" charset="0"/>
              </a:rPr>
              <a:t>, D.J., Cohen, A.J., Cooper, N.J. (2016). Now hear this: Inattentional deafness depends on task relatedness. Attention Perception Psychophysics, 78, 2527-2546</a:t>
            </a:r>
          </a:p>
          <a:p>
            <a:pPr>
              <a:spcBef>
                <a:spcPts val="1200"/>
              </a:spcBef>
            </a:pPr>
            <a:endParaRPr lang="en-US" sz="32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200" dirty="0">
              <a:solidFill>
                <a:schemeClr val="tx1"/>
              </a:solidFill>
              <a:latin typeface="Century Schoolbook" panose="02040604050505020304" pitchFamily="18" charset="0"/>
              <a:cs typeface="Times New Roman" panose="02020603050405020304" pitchFamily="18" charset="0"/>
            </a:endParaRPr>
          </a:p>
          <a:p>
            <a:pPr algn="ctr"/>
            <a:endParaRPr lang="en-US" dirty="0"/>
          </a:p>
        </p:txBody>
      </p:sp>
      <p:sp>
        <p:nvSpPr>
          <p:cNvPr id="15" name="Rectangle 14">
            <a:extLst>
              <a:ext uri="{FF2B5EF4-FFF2-40B4-BE49-F238E27FC236}">
                <a16:creationId xmlns:a16="http://schemas.microsoft.com/office/drawing/2014/main" id="{FB97A6C2-ED5D-42B5-8EF1-E63BA6170E19}"/>
              </a:ext>
            </a:extLst>
          </p:cNvPr>
          <p:cNvSpPr/>
          <p:nvPr/>
        </p:nvSpPr>
        <p:spPr>
          <a:xfrm>
            <a:off x="9274629" y="9441917"/>
            <a:ext cx="12061927" cy="151987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Key Findings</a:t>
            </a:r>
          </a:p>
          <a:p>
            <a:pPr marL="571500" indent="-571500">
              <a:spcBef>
                <a:spcPts val="1200"/>
              </a:spcBef>
              <a:buFont typeface="Arial" panose="020B0604020202020204" pitchFamily="34" charset="0"/>
              <a:buChar char="•"/>
            </a:pPr>
            <a:r>
              <a:rPr lang="en-US" sz="3600" dirty="0">
                <a:solidFill>
                  <a:schemeClr val="tx1"/>
                </a:solidFill>
                <a:latin typeface="Century Schoolbook" panose="02040604050505020304" pitchFamily="18" charset="0"/>
                <a:cs typeface="Times New Roman" panose="02020603050405020304" pitchFamily="18" charset="0"/>
              </a:rPr>
              <a:t>As predicted, incompatible distractors were more distracting </a:t>
            </a:r>
            <a:r>
              <a:rPr lang="en-US" sz="3600" dirty="0">
                <a:solidFill>
                  <a:schemeClr val="tx1">
                    <a:lumMod val="75000"/>
                    <a:lumOff val="25000"/>
                  </a:schemeClr>
                </a:solidFill>
                <a:latin typeface="Century Schoolbook" panose="02040604050505020304" pitchFamily="18" charset="0"/>
                <a:cs typeface="Times New Roman" panose="02020603050405020304" pitchFamily="18" charset="0"/>
              </a:rPr>
              <a:t>as they had longer reaction times (p&lt;.001) and a higher P300 amplitude (p=.023)</a:t>
            </a:r>
          </a:p>
          <a:p>
            <a:pPr marL="571500" indent="-571500">
              <a:spcBef>
                <a:spcPts val="1200"/>
              </a:spcBef>
              <a:buFont typeface="Arial" panose="020B0604020202020204" pitchFamily="34" charset="0"/>
              <a:buChar char="•"/>
            </a:pPr>
            <a:r>
              <a:rPr lang="en-US" sz="3600" dirty="0">
                <a:solidFill>
                  <a:schemeClr val="tx1">
                    <a:lumMod val="75000"/>
                    <a:lumOff val="25000"/>
                  </a:schemeClr>
                </a:solidFill>
                <a:latin typeface="Century Schoolbook" panose="02040604050505020304" pitchFamily="18" charset="0"/>
                <a:cs typeface="Times New Roman" panose="02020603050405020304" pitchFamily="18" charset="0"/>
              </a:rPr>
              <a:t>Hemisphere differences (p=0.59) and distractor type (p=.065) were found to be insignificant though perhaps they would have been significant in a larger sample</a:t>
            </a:r>
          </a:p>
          <a:p>
            <a:pPr>
              <a:spcBef>
                <a:spcPts val="1200"/>
              </a:spcBef>
            </a:pPr>
            <a:endParaRPr lang="en-US" sz="3600" dirty="0">
              <a:solidFill>
                <a:schemeClr val="tx1">
                  <a:lumMod val="75000"/>
                  <a:lumOff val="25000"/>
                </a:schemeClr>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lumMod val="75000"/>
                    <a:lumOff val="25000"/>
                  </a:schemeClr>
                </a:solidFill>
                <a:latin typeface="Century Schoolbook" panose="02040604050505020304" pitchFamily="18" charset="0"/>
                <a:cs typeface="Times New Roman" panose="02020603050405020304" pitchFamily="18" charset="0"/>
              </a:rPr>
              <a:t>Reaction Time Data</a:t>
            </a:r>
            <a:endParaRPr lang="en-US" sz="3600" dirty="0">
              <a:solidFill>
                <a:schemeClr val="tx1"/>
              </a:solidFill>
              <a:latin typeface="Century Schoolbook" panose="02040604050505020304" pitchFamily="18" charset="0"/>
              <a:cs typeface="Times New Roman" panose="02020603050405020304" pitchFamily="18" charset="0"/>
            </a:endParaRPr>
          </a:p>
          <a:p>
            <a:pPr marL="571500" indent="-571500">
              <a:spcBef>
                <a:spcPts val="1200"/>
              </a:spcBef>
              <a:buFont typeface="Arial" panose="020B0604020202020204" pitchFamily="34" charset="0"/>
              <a:buChar char="•"/>
            </a:pPr>
            <a:endParaRPr lang="en-US" sz="3600" dirty="0">
              <a:solidFill>
                <a:schemeClr val="tx1"/>
              </a:solidFill>
              <a:latin typeface="Century Schoolbook" panose="02040604050505020304" pitchFamily="18" charset="0"/>
              <a:cs typeface="Times New Roman" panose="02020603050405020304" pitchFamily="18" charset="0"/>
            </a:endParaRPr>
          </a:p>
          <a:p>
            <a:pPr marL="571500" indent="-571500">
              <a:spcBef>
                <a:spcPts val="1200"/>
              </a:spcBef>
              <a:buFont typeface="Arial" panose="020B0604020202020204" pitchFamily="34" charset="0"/>
              <a:buChar char="•"/>
            </a:pPr>
            <a:endParaRPr lang="en-US" sz="3600" dirty="0">
              <a:solidFill>
                <a:schemeClr val="tx1"/>
              </a:solidFill>
              <a:latin typeface="Century Schoolbook" panose="02040604050505020304" pitchFamily="18" charset="0"/>
              <a:cs typeface="Times New Roman" panose="02020603050405020304" pitchFamily="18" charset="0"/>
            </a:endParaRPr>
          </a:p>
          <a:p>
            <a:pPr marL="571500" indent="-571500">
              <a:spcBef>
                <a:spcPts val="1200"/>
              </a:spcBef>
              <a:buFont typeface="Arial" panose="020B0604020202020204" pitchFamily="34" charset="0"/>
              <a:buChar char="•"/>
            </a:pPr>
            <a:endParaRPr lang="en-US" sz="3600" dirty="0">
              <a:solidFill>
                <a:schemeClr val="tx1"/>
              </a:solidFill>
              <a:latin typeface="Century Schoolbook" panose="02040604050505020304" pitchFamily="18" charset="0"/>
              <a:cs typeface="Times New Roman" panose="02020603050405020304" pitchFamily="18" charset="0"/>
            </a:endParaRPr>
          </a:p>
          <a:p>
            <a:pPr marL="571500" indent="-571500">
              <a:spcBef>
                <a:spcPts val="1200"/>
              </a:spcBef>
              <a:buFont typeface="Arial" panose="020B0604020202020204" pitchFamily="34" charset="0"/>
              <a:buChar char="•"/>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a:p>
            <a:pPr>
              <a:spcBef>
                <a:spcPts val="1200"/>
              </a:spcBef>
            </a:pPr>
            <a:r>
              <a:rPr lang="en-US" sz="3600" dirty="0">
                <a:solidFill>
                  <a:schemeClr val="tx1"/>
                </a:solidFill>
                <a:latin typeface="Century Schoolbook" panose="02040604050505020304" pitchFamily="18" charset="0"/>
                <a:cs typeface="Times New Roman" panose="02020603050405020304" pitchFamily="18" charset="0"/>
              </a:rPr>
              <a:t>P300 Data</a:t>
            </a:r>
          </a:p>
          <a:p>
            <a:pPr>
              <a:spcBef>
                <a:spcPts val="1200"/>
              </a:spcBef>
            </a:pPr>
            <a:endParaRPr lang="en-US" sz="3600" dirty="0">
              <a:solidFill>
                <a:schemeClr val="tx1"/>
              </a:solidFill>
              <a:latin typeface="Century Schoolbook" panose="020406040505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FCAEC3EF-5223-448C-A8FA-45CBBDECEFCA}"/>
              </a:ext>
            </a:extLst>
          </p:cNvPr>
          <p:cNvSpPr/>
          <p:nvPr/>
        </p:nvSpPr>
        <p:spPr>
          <a:xfrm>
            <a:off x="657169" y="9441915"/>
            <a:ext cx="8037095" cy="7931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5400" b="1" i="1" dirty="0">
                <a:solidFill>
                  <a:schemeClr val="tx1"/>
                </a:solidFill>
                <a:latin typeface="Century Schoolbook" panose="02040604050505020304" pitchFamily="18" charset="0"/>
                <a:cs typeface="Times New Roman" panose="02020603050405020304" pitchFamily="18" charset="0"/>
              </a:rPr>
              <a:t>Background</a:t>
            </a:r>
            <a:endParaRPr lang="en-US" sz="3600" dirty="0">
              <a:solidFill>
                <a:schemeClr val="tx1"/>
              </a:solidFill>
              <a:latin typeface="Century Schoolbook" panose="02040604050505020304" pitchFamily="18" charset="0"/>
              <a:cs typeface="Times New Roman" panose="02020603050405020304" pitchFamily="18" charset="0"/>
            </a:endParaRPr>
          </a:p>
          <a:p>
            <a:r>
              <a:rPr lang="en-US" sz="3000" dirty="0">
                <a:solidFill>
                  <a:schemeClr val="tx1"/>
                </a:solidFill>
                <a:latin typeface="Century Schoolbook" panose="02040604050505020304" pitchFamily="18" charset="0"/>
                <a:cs typeface="Times New Roman" panose="02020603050405020304" pitchFamily="18" charset="0"/>
              </a:rPr>
              <a:t>Attention research has proposed inconsistent findings about multimodal processing. Past studies by </a:t>
            </a:r>
            <a:r>
              <a:rPr lang="en-US" sz="3000" dirty="0" err="1">
                <a:solidFill>
                  <a:schemeClr val="tx1"/>
                </a:solidFill>
                <a:latin typeface="Century Schoolbook" panose="02040604050505020304" pitchFamily="18" charset="0"/>
                <a:cs typeface="Times New Roman" panose="02020603050405020304" pitchFamily="18" charset="0"/>
              </a:rPr>
              <a:t>Lavie</a:t>
            </a:r>
            <a:r>
              <a:rPr lang="en-US" sz="3000" dirty="0">
                <a:solidFill>
                  <a:schemeClr val="tx1"/>
                </a:solidFill>
                <a:latin typeface="Century Schoolbook" panose="02040604050505020304" pitchFamily="18" charset="0"/>
                <a:cs typeface="Times New Roman" panose="02020603050405020304" pitchFamily="18" charset="0"/>
              </a:rPr>
              <a:t> and colleagues have found that high visual load impairs an individual's ability to hear sounds (i.e. inattentional deafness). Yet, a study by </a:t>
            </a:r>
            <a:r>
              <a:rPr lang="en-US" sz="3000" dirty="0" err="1">
                <a:solidFill>
                  <a:schemeClr val="tx1"/>
                </a:solidFill>
                <a:latin typeface="Century Schoolbook" panose="02040604050505020304" pitchFamily="18" charset="0"/>
                <a:cs typeface="Times New Roman" panose="02020603050405020304" pitchFamily="18" charset="0"/>
              </a:rPr>
              <a:t>Tellinghuisen</a:t>
            </a:r>
            <a:r>
              <a:rPr lang="en-US" sz="3000" dirty="0">
                <a:solidFill>
                  <a:schemeClr val="tx1"/>
                </a:solidFill>
                <a:latin typeface="Century Schoolbook" panose="02040604050505020304" pitchFamily="18" charset="0"/>
                <a:cs typeface="Times New Roman" panose="02020603050405020304" pitchFamily="18" charset="0"/>
              </a:rPr>
              <a:t> and colleagues suggests that inattentional deafness is dependent on the relatedness of the auditory distractor to the visual search target. Thus, this study proposed that individuals do process auditory information with high visual load and that the semantic meaning of the distractor impacts the visual processing capabilities.</a:t>
            </a:r>
          </a:p>
        </p:txBody>
      </p:sp>
      <p:pic>
        <p:nvPicPr>
          <p:cNvPr id="24" name="Picture 23">
            <a:extLst>
              <a:ext uri="{FF2B5EF4-FFF2-40B4-BE49-F238E27FC236}">
                <a16:creationId xmlns:a16="http://schemas.microsoft.com/office/drawing/2014/main" id="{C027EA4E-3B2F-42F6-94AE-5FB5DC71CC87}"/>
              </a:ext>
            </a:extLst>
          </p:cNvPr>
          <p:cNvPicPr>
            <a:picLocks noChangeAspect="1"/>
          </p:cNvPicPr>
          <p:nvPr/>
        </p:nvPicPr>
        <p:blipFill rotWithShape="1">
          <a:blip r:embed="rId2">
            <a:extLst>
              <a:ext uri="{28A0092B-C50C-407E-A947-70E740481C1C}">
                <a14:useLocalDpi xmlns:a14="http://schemas.microsoft.com/office/drawing/2010/main" val="0"/>
              </a:ext>
            </a:extLst>
          </a:blip>
          <a:srcRect l="22088" t="6751" r="22340" b="10750"/>
          <a:stretch/>
        </p:blipFill>
        <p:spPr>
          <a:xfrm>
            <a:off x="17084839" y="25131095"/>
            <a:ext cx="4248891" cy="3548041"/>
          </a:xfrm>
          <a:prstGeom prst="rect">
            <a:avLst/>
          </a:prstGeom>
        </p:spPr>
      </p:pic>
      <p:pic>
        <p:nvPicPr>
          <p:cNvPr id="3" name="Picture 2">
            <a:extLst>
              <a:ext uri="{FF2B5EF4-FFF2-40B4-BE49-F238E27FC236}">
                <a16:creationId xmlns:a16="http://schemas.microsoft.com/office/drawing/2014/main" id="{C9C7BF08-488F-4842-ACD5-FF897D65DFC7}"/>
              </a:ext>
            </a:extLst>
          </p:cNvPr>
          <p:cNvPicPr>
            <a:picLocks noChangeAspect="1"/>
          </p:cNvPicPr>
          <p:nvPr/>
        </p:nvPicPr>
        <p:blipFill>
          <a:blip r:embed="rId3"/>
          <a:stretch>
            <a:fillRect/>
          </a:stretch>
        </p:blipFill>
        <p:spPr>
          <a:xfrm>
            <a:off x="11569148" y="15664380"/>
            <a:ext cx="6798365" cy="4079019"/>
          </a:xfrm>
          <a:prstGeom prst="rect">
            <a:avLst/>
          </a:prstGeom>
        </p:spPr>
      </p:pic>
      <p:pic>
        <p:nvPicPr>
          <p:cNvPr id="5" name="Picture 4">
            <a:extLst>
              <a:ext uri="{FF2B5EF4-FFF2-40B4-BE49-F238E27FC236}">
                <a16:creationId xmlns:a16="http://schemas.microsoft.com/office/drawing/2014/main" id="{5EEBC3CE-A49D-4579-94E3-9EA52AF93BB9}"/>
              </a:ext>
            </a:extLst>
          </p:cNvPr>
          <p:cNvPicPr>
            <a:picLocks noChangeAspect="1"/>
          </p:cNvPicPr>
          <p:nvPr/>
        </p:nvPicPr>
        <p:blipFill>
          <a:blip r:embed="rId4"/>
          <a:stretch>
            <a:fillRect/>
          </a:stretch>
        </p:blipFill>
        <p:spPr>
          <a:xfrm>
            <a:off x="11569148" y="20107151"/>
            <a:ext cx="6798365" cy="4082858"/>
          </a:xfrm>
          <a:prstGeom prst="rect">
            <a:avLst/>
          </a:prstGeom>
        </p:spPr>
      </p:pic>
    </p:spTree>
    <p:extLst>
      <p:ext uri="{BB962C8B-B14F-4D97-AF65-F5344CB8AC3E}">
        <p14:creationId xmlns:p14="http://schemas.microsoft.com/office/powerpoint/2010/main" val="1111771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01FAE25DD2DFC43A62EB3165B53E0DE" ma:contentTypeVersion="4" ma:contentTypeDescription="Create a new document." ma:contentTypeScope="" ma:versionID="28eeee81406c9fc1e33a2218a91dca30">
  <xsd:schema xmlns:xsd="http://www.w3.org/2001/XMLSchema" xmlns:xs="http://www.w3.org/2001/XMLSchema" xmlns:p="http://schemas.microsoft.com/office/2006/metadata/properties" xmlns:ns2="abe9adc6-f09d-434d-a46b-ce41cff9c0c7" targetNamespace="http://schemas.microsoft.com/office/2006/metadata/properties" ma:root="true" ma:fieldsID="b8afbde297dd8686f0e96008e24ad4e0" ns2:_="">
    <xsd:import namespace="abe9adc6-f09d-434d-a46b-ce41cff9c0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e9adc6-f09d-434d-a46b-ce41cff9c0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164CE4-08FB-4825-84F3-E54DF32E92A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2B5C988-16CA-4BEC-B918-877FC83DDA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e9adc6-f09d-434d-a46b-ce41cff9c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66634A-3055-4764-8833-9CB6D25FAC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405</TotalTime>
  <Words>389</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Schoolbook</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Wilstermann</dc:creator>
  <cp:lastModifiedBy>Eliah Anderson</cp:lastModifiedBy>
  <cp:revision>32</cp:revision>
  <dcterms:created xsi:type="dcterms:W3CDTF">2019-03-22T02:31:02Z</dcterms:created>
  <dcterms:modified xsi:type="dcterms:W3CDTF">2020-05-01T01:27:24Z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0x010100301FAE25DD2DFC43A62EB3165B53E0DE</vt:lpwstr>
  </property>
</Properties>
</file>